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6" r:id="rId3"/>
    <p:sldId id="282" r:id="rId4"/>
    <p:sldId id="296" r:id="rId5"/>
    <p:sldId id="288" r:id="rId6"/>
    <p:sldId id="292" r:id="rId7"/>
    <p:sldId id="283" r:id="rId8"/>
    <p:sldId id="294" r:id="rId9"/>
    <p:sldId id="293" r:id="rId10"/>
    <p:sldId id="297" r:id="rId11"/>
    <p:sldId id="298" r:id="rId12"/>
    <p:sldId id="299" r:id="rId13"/>
    <p:sldId id="303" r:id="rId14"/>
    <p:sldId id="302" r:id="rId15"/>
    <p:sldId id="301" r:id="rId16"/>
    <p:sldId id="30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1" y="2357430"/>
            <a:ext cx="8358245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Краткая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презентация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основной общеобразовательной программы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МБДОУ </a:t>
            </a: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№ </a:t>
            </a: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87 «Золушка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 с семьями воспитанников: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Оказание помощи семье в воспитании;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Вовлечение семьи в образовательный процесс;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Культурно-просветительская работа;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развития личности ребенка.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формы взаимодействия с семьей:</a:t>
            </a:r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 семьей: встречи-знакомства, посещение семей, анкетирование семей.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дни открытых дверей, индивидуальные консультации, родительские собрания, оформление информационных стендов, организация </a:t>
            </a: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высатвок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детского творчества, приглашение родителей на детские концерты и праздники, создание памяток.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Образование родителей: организация «школы молодых родителей», проведение мастер-классов, тренингов, создание библиотеки.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Совместная деятельность: привлечение родителей к организации вечеров, конкурсов, концертов, семейных праздников, прогулок, экскурсий, к участию в детской исследовательской и проектной деятельности.</a:t>
            </a:r>
          </a:p>
          <a:p>
            <a:pPr lvl="0" eaLnBrk="0" hangingPunct="0"/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на этапе завершения образовательной программы</a:t>
            </a:r>
          </a:p>
          <a:p>
            <a:pPr marL="285750" lvl="0" indent="-285750" eaLnBrk="0" hangingPunct="0">
              <a:buFont typeface="Wingdings" panose="05000000000000000000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Мотивационные образовательные результаты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сформированные в образовательном процессе первичные ценностные представления, мотивы, интересы, потребности, система ценностных отношений к окружающему миру, к себе, другим людям, инициативность, критическое мышление;</a:t>
            </a:r>
          </a:p>
          <a:p>
            <a:pPr marL="285750" lvl="0" indent="-285750" eaLnBrk="0" hangingPunct="0">
              <a:buFont typeface="Wingdings" panose="05000000000000000000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Универсальные образовательные результаты –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развитие общих способностей (Когнитивных – способности мыслить, коммуникативных – способности взаимодействовать, регуляторных – способности к </a:t>
            </a:r>
            <a:r>
              <a:rPr lang="ru-RU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своих действий);</a:t>
            </a:r>
          </a:p>
          <a:p>
            <a:pPr marL="285750" lvl="0" indent="-285750" eaLnBrk="0" hangingPunct="0">
              <a:buFont typeface="Wingdings" panose="05000000000000000000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Предметные образовательные результаты - 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усвоение конкретных элементов социального опыта и в том числе элементарных знаний, составляющих предпосылки научного представления о мире, предметных умений и навыков;</a:t>
            </a:r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образовательные результаты 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(целевые ориентиры)</a:t>
            </a:r>
          </a:p>
          <a:p>
            <a:pPr marL="342900" lvl="0" indent="-342900" eaLnBrk="0" hangingPunct="0">
              <a:buFont typeface="Wingdings" panose="05000000000000000000" pitchFamily="2" charset="2"/>
              <a:buChar char="v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Мотивационные образовательные результаты</a:t>
            </a:r>
          </a:p>
          <a:p>
            <a:pPr lvl="0" eaLnBrk="0" hangingPunct="0"/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Ценностные представления и мотивационные ресурсы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Инициативность;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Позитивное отношение к миру, к другим людями вне зависимости от их социального происхождения, этнической принадлежности, религиозных и других верований, физических и психических особенностей;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Позитивное отношение к самому себе, чувство собственного достоинства, уверенность в своих силах;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Позитивное отношение к разным видам труда, ответственность за начатое дело;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err="1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первичных ценностных представлений о том, «что такое хорошо и что такое плохо», стремление поступать правильно, «</a:t>
            </a: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ыть хорошим»;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Патриотизм, чувство гражданской принадлежности и социальной ответственности;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Уважительное отношение к духовно-нравственным ценностям, историческим и национально-культурным традициям народов нашей страны, Республики;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Отношение к образованию как к одной из ведущих жизненных ценностей: стремление к здоровому образу жизни.</a:t>
            </a: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eaLnBrk="0" hangingPunct="0">
              <a:buFont typeface="Arial" panose="020B0604020202020204" pitchFamily="34" charset="0"/>
              <a:buChar char="•"/>
            </a:pPr>
            <a:endParaRPr lang="ru-RU" sz="1600" b="1" i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16" y="-23813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 eaLnBrk="0" hangingPunct="0"/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образовательные результаты 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(целевые ориентиры)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образовательные результаты </a:t>
            </a:r>
          </a:p>
          <a:p>
            <a:pPr marL="0" indent="0">
              <a:buNone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Когнитивные способности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Любознательность;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Развитое воображение;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видеть проблему, ставить вопросы, выдвигать гипотезы, находить оптимальные пути решения;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 самостоятельно выделять и формулировать цель;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искать и выделять необходимую информацию;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анализировать , выделять главное и второстепенное, составлять целое из частей, классифицировать, моделировать;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устанавливать причинно-следственные связи, наблюдать, экспериментировать, формулировать выводы;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доказывать, аргументированно защищать свои идеи;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Критическое мышление, способность к принятию собственных решений, опираясь на свои знания и умения.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600" dirty="0" smtClean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600" b="1" i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7839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образовательные результаты 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(целевые ориентиры)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 eaLnBrk="0" hangingPunct="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Универсальные образовательные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</a:t>
            </a:r>
          </a:p>
          <a:p>
            <a:pPr marL="0" lvl="0" indent="0" eaLnBrk="0" hangingPunct="0">
              <a:spcBef>
                <a:spcPct val="0"/>
              </a:spcBef>
              <a:buNone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Коммуникативные способности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общаться и взаимодействовать с партнерами по игре, совместной деятельности или обмену информацией;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 действовать с учетом позиции другого и согласовывать свои действия с остальными участниками процесса;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организовывать и планировать совместные действия со сверстниками и взрослыми;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работать в команде, включая трудовую и проектную деятельность.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1600" b="1" i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hangingPunct="0">
              <a:spcBef>
                <a:spcPct val="0"/>
              </a:spcBef>
              <a:buNone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Регуляторные способности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подчиняться правилам и социальным нормам;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Целеполагание и планирование (способность планировать свои действия, направленные на достижение конкретной цели);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Прогнозирование;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Способность адекватно оценивать результаты своей деятельности;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Самоконтроль и коррекция.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ru-RU" sz="1600" b="1" i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4387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29966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образовательные результаты </a:t>
            </a:r>
            <a:b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(целевые ориентиры)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lvl="0" eaLnBrk="0" hangingPunct="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результаты</a:t>
            </a:r>
          </a:p>
          <a:p>
            <a:pPr marL="0" lvl="0" indent="0" eaLnBrk="0" hangingPunct="0">
              <a:spcBef>
                <a:spcPct val="0"/>
              </a:spcBef>
              <a:buNone/>
            </a:pPr>
            <a:r>
              <a:rPr lang="ru-RU" sz="1600" b="1" i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Знания, умения, навыки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основными культурными способами деятельности, необходимыми для осуществления различных видов детской деятельности;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универсальными предпосылками учебной деятельности – умениями работать по правилу и образцу, слушать взрослого и выполнять его инструкции;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начальными знаниями о себе, семье, обществе, государстве, мире;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элементарными представлениями из области живой природы, естествознания, математики, истории и т.п., знакомство с произведениями детской литературы;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основными культурно-гигиеническими навыками, начальными представлениями о принципах здорового образа жизни;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Хорошее физическое развитие (крупная и мелкая моторика, выносливость, владение основными движениями);</a:t>
            </a:r>
          </a:p>
          <a:p>
            <a:pPr lvl="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Хорошее владение устной речью, </a:t>
            </a:r>
            <a:r>
              <a:rPr lang="ru-RU" sz="1600" dirty="0" err="1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предпосылок грамотности. 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3712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90" y="-12491"/>
            <a:ext cx="9169179" cy="6882981"/>
          </a:xfrm>
          <a:prstGeom prst="rect">
            <a:avLst/>
          </a:prstGeom>
        </p:spPr>
      </p:pic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3796" y="0"/>
            <a:ext cx="9167813" cy="68818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/>
          <a:lstStyle/>
          <a:p>
            <a:r>
              <a:rPr lang="ru-RU" sz="88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642" y="2852936"/>
            <a:ext cx="1365622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90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3813" y="0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191683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842493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ООП характеризует процесс воспитания и обучения детей,  опирается на: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 № 273 – ФЗ от 29.12.2012; 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«Об основных гарантиях прав ребенка в Российской Федерации» от 24.07.1998 (с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 доп.); 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«СП 2.4.3648 – 20 «Санитарно-эпидемиологические требования к организациям воспитания и обучения, отдыха и оздоровления детей и молодежи» от 28.09.2020 №28; 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обитания» от 28.01.2021 №2;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№ 1155 от 17.10.2013; 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образовательным программам – образовательным программам дошкольного образования №1014; </a:t>
            </a:r>
          </a:p>
          <a:p>
            <a:pPr lvl="0"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Республики Татарстан «О государственных языках Республики Татарстан и других языках в республике Татарстан»; </a:t>
            </a:r>
          </a:p>
          <a:p>
            <a:pPr eaLnBrk="0" hangingPunct="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Республики Татарстан «Об Образовании»</a:t>
            </a:r>
          </a:p>
          <a:p>
            <a:pPr lvl="0" eaLnBrk="0" hangingPunct="0">
              <a:buFont typeface="Wingdings" pitchFamily="2" charset="2"/>
              <a:buChar char="ü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332656"/>
            <a:ext cx="86409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ООП ДО обеспечивает:</a:t>
            </a:r>
            <a:endParaRPr kumimoji="0" lang="ru-RU" sz="2800" b="0" i="0" u="none" strike="noStrike" cap="none" normalizeH="0" baseline="0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Разностороннее развитие детей в возрасте от 1,5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7 лет с учетом их возрастных и индивидуальных особенностей по основным направлениям развития и образования детей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(Образовательные области)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97363" y="476672"/>
            <a:ext cx="671112" cy="99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2" name="Picture 6" descr="i?id=570050893-32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2996952"/>
            <a:ext cx="1357387" cy="13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496944" cy="200054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Ведущая цель ООП ДО:</a:t>
            </a:r>
            <a:endParaRPr lang="ru-RU" sz="2800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гармонично развитой и социально ответственной личности на основе духовно – нравственных ценностей народов Российской Федерации, исторических 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национально – культурных традиций.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16416" y="3324196"/>
            <a:ext cx="827584" cy="1229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500042"/>
            <a:ext cx="8572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внимание в Программе уделяется развитию личности ребенка, а также воспитанию у дошкольников таких качеств как: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Патриотизм;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Активная жизненная позиция;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Творческий подход в решении различных жизненных ситуаций;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Уважение к традиционным ценностям.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цели реализуются в процессе разнообразных видов детской деятельности: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Музыкально-художественной;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3813" y="0"/>
            <a:ext cx="9419115" cy="707045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1268760"/>
            <a:ext cx="782513" cy="116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332656"/>
            <a:ext cx="882047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достижения целей ООП ДО первостепенное значение имеют: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Забота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здоровье, эмоциональном благополучии и своевременном всестороннем развитии каждого ребенка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группах атмосферы гуманного и доброжелательного отношения  ко всем воспитанникам, что позволяет растить их общительными, добрыми,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любознательными,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инициативными, стремящимися к самостоятельности и творчеству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использование разнообразных видов детской деятельности, их интеграция в целях повышения эффективности воспитательно-образовательного процесса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Вариативность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использования образовательного материала, позволяющая развивать творчество в соответствии с интересами и наклонностями каждого ребенка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Единство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подходов к воспитанию детей в условиях ДОУ и семьи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Соблюдение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работе детского сада и начальной школы преемственности, исключающий  умственные и физические перегрузки в содержании образования детей дошкольников, обеспечивающий отсутствие давления предметного обучения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Творческая организация воспитательно-образовательного процесса.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Уважительное отношение к результатам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детского творчества.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5589240"/>
            <a:ext cx="720080" cy="106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332656"/>
            <a:ext cx="8317432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Возрастные и индивидуальные особенности детей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 образовательная программа ориентирована на детей от 1,5  до 7 лет. Содержание образовательных областей зависти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 – как сквозных механизмах развития ребенка).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Образовательный процесс осуществляется: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организованной образовательной деятельности и в совместной деятельности воспитателя с детьми.</a:t>
            </a:r>
          </a:p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Кадровое обеспечение: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Заведующий; 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Старший воспитатель;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Инструктор по физической культуре;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по  обучению детей татарскому языку;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Педагог-психолог;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Музыкальные руководители;</a:t>
            </a:r>
          </a:p>
          <a:p>
            <a:pPr lvl="0" eaLnBrk="0" hangingPunct="0"/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 17 человек с высшей и первой кв. категорией</a:t>
            </a: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b="1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12360" y="371703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0649"/>
            <a:ext cx="856895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обеспечение ООП ДО: 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Инновационная программа дошкольного образования «От рождения до школы» под редакцией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Т.С.Комаровой,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Э.М.Дорофеевой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«Основы безопасности детей дошкольного возраста» под ред. Авдеевой Н.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«Юный эколог» С.Н.Николаевой.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«С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өенеч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Радость познания»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Р.К.Шаеховой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балаларына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өйрәтү” под ред. З.М.Зариповой.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развития речи дошкольников О.С.Ушаковой.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 звука к букве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Е.В.Колесниковой.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«Цветные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ладошки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И.А.Лыковой.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«Ладушки»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И.М.Каплуновой, И.А.Новоскольцевой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«Камертон»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Э.П.Костиной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– дошкольникам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Л.Д.Глазыриной</a:t>
            </a:r>
          </a:p>
          <a:p>
            <a:pPr lvl="0" eaLnBrk="0" hangingPunct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Здоровячок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Т.С.Никаноровой, Е.М.Сергиенко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Pictures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1113" y="-11113"/>
            <a:ext cx="9167813" cy="6881813"/>
          </a:xfrm>
          <a:prstGeom prst="rect">
            <a:avLst/>
          </a:prstGeom>
          <a:noFill/>
        </p:spPr>
      </p:pic>
      <p:pic>
        <p:nvPicPr>
          <p:cNvPr id="3" name="Picture 4" descr="i?id=257803555-54-72&amp;n=2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1975" y="2996952"/>
            <a:ext cx="9620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332656"/>
            <a:ext cx="864399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Используемые технологии: 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личностно-ориентированного взаимодействия педагога с детьми;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проектной деятельности;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исследовательской деятельности;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Информационно-коммуникационные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инновационные технологии;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Проблемное обучение;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Мнемотехника;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ТРИЗ;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Дидактическая система </a:t>
            </a: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развивающих игр Б.П.Никитина;</a:t>
            </a:r>
          </a:p>
          <a:p>
            <a:pPr lvl="0" eaLnBrk="0" hangingPunct="0">
              <a:buFont typeface="Wingdings" pitchFamily="2" charset="2"/>
              <a:buChar char="v"/>
            </a:pPr>
            <a:r>
              <a:rPr lang="ru-RU" sz="2000" b="1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В.Воскобович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его «Сказочные лабиринты»</a:t>
            </a:r>
          </a:p>
          <a:p>
            <a:pPr lvl="0" eaLnBrk="0" hangingPunct="0">
              <a:buFont typeface="Wingdings" pitchFamily="2" charset="2"/>
              <a:buChar char="v"/>
            </a:pPr>
            <a:endParaRPr lang="ru-RU" sz="2000" b="1" dirty="0" smtClean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1387</Words>
  <Application>Microsoft Office PowerPoint</Application>
  <PresentationFormat>Экран (4:3)</PresentationFormat>
  <Paragraphs>153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Шаблон 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Ожидаемые образовательные результаты  (целевые ориентиры)</vt:lpstr>
      <vt:lpstr>Ожидаемые образовательные результаты  (целевые ориентиры)</vt:lpstr>
      <vt:lpstr>Ожидаемые образовательные результаты  (целевые ориентиры)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creator>Ольга</dc:creator>
  <cp:lastModifiedBy>методкабинет</cp:lastModifiedBy>
  <cp:revision>86</cp:revision>
  <dcterms:created xsi:type="dcterms:W3CDTF">2013-10-13T08:53:27Z</dcterms:created>
  <dcterms:modified xsi:type="dcterms:W3CDTF">2023-09-14T17:51:26Z</dcterms:modified>
</cp:coreProperties>
</file>